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4401800" cy="6858000"/>
  <p:notesSz cx="6858000" cy="9144000"/>
  <p:custDataLst>
    <p:tags r:id="rId28"/>
  </p:custDataLst>
  <p:defaultTextStyle>
    <a:defPPr>
      <a:defRPr lang="ru-RU"/>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5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72" y="32"/>
      </p:cViewPr>
      <p:guideLst>
        <p:guide orient="horz" pos="2160"/>
        <p:guide pos="4536"/>
      </p:guideLst>
    </p:cSldViewPr>
  </p:slideViewPr>
  <p:notesTextViewPr>
    <p:cViewPr>
      <p:scale>
        <a:sx n="1" d="1"/>
        <a:sy n="1" d="1"/>
      </p:scale>
      <p:origin x="0" y="0"/>
    </p:cViewPr>
  </p:notesTextViewPr>
  <p:notesViewPr>
    <p:cSldViewPr>
      <p:cViewPr varScale="1">
        <p:scale>
          <a:sx n="71" d="100"/>
          <a:sy n="71" d="100"/>
        </p:scale>
        <p:origin x="-34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D133A4-3A75-4234-B285-48958055DBF9}" type="datetimeFigureOut">
              <a:rPr lang="ru-RU" smtClean="0"/>
              <a:pPr/>
              <a:t>16.02.2021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A814B1-30E2-4A2E-A76E-945D47978CA7}" type="slidenum">
              <a:rPr lang="ru-RU" smtClean="0"/>
              <a:pPr/>
              <a:t>‹#›</a:t>
            </a:fld>
            <a:endParaRPr lang="ru-RU"/>
          </a:p>
        </p:txBody>
      </p:sp>
    </p:spTree>
    <p:extLst>
      <p:ext uri="{BB962C8B-B14F-4D97-AF65-F5344CB8AC3E}">
        <p14:creationId xmlns:p14="http://schemas.microsoft.com/office/powerpoint/2010/main" val="714934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FDCF1-80A3-47D0-ADA4-00BD98CFDD45}" type="datetimeFigureOut">
              <a:rPr lang="ru-RU" smtClean="0"/>
              <a:pPr/>
              <a:t>16.02.2021</a:t>
            </a:fld>
            <a:endParaRPr lang="ru-RU"/>
          </a:p>
        </p:txBody>
      </p:sp>
      <p:sp>
        <p:nvSpPr>
          <p:cNvPr id="4" name="Образ слайда 3"/>
          <p:cNvSpPr>
            <a:spLocks noGrp="1" noRot="1" noChangeAspect="1"/>
          </p:cNvSpPr>
          <p:nvPr>
            <p:ph type="sldImg" idx="2"/>
          </p:nvPr>
        </p:nvSpPr>
        <p:spPr>
          <a:xfrm>
            <a:off x="-171450" y="685800"/>
            <a:ext cx="7200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E6F50-2B42-41A1-AED9-03DDAAA3EA71}" type="slidenum">
              <a:rPr lang="ru-RU" smtClean="0"/>
              <a:pPr/>
              <a:t>‹#›</a:t>
            </a:fld>
            <a:endParaRPr lang="ru-RU"/>
          </a:p>
        </p:txBody>
      </p:sp>
    </p:spTree>
    <p:extLst>
      <p:ext uri="{BB962C8B-B14F-4D97-AF65-F5344CB8AC3E}">
        <p14:creationId xmlns:p14="http://schemas.microsoft.com/office/powerpoint/2010/main" val="3319564662"/>
      </p:ext>
    </p:extLst>
  </p:cSld>
  <p:clrMap bg1="lt1" tx1="dk1" bg2="lt2" tx2="dk2" accent1="accent1" accent2="accent2" accent3="accent3" accent4="accent4" accent5="accent5" accent6="accent6" hlink="hlink" folHlink="folHlink"/>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1E6F50-2B42-41A1-AED9-03DDAAA3EA71}" type="slidenum">
              <a:rPr lang="ru-RU" smtClean="0"/>
              <a:pPr/>
              <a:t>11</a:t>
            </a:fld>
            <a:endParaRPr lang="ru-RU"/>
          </a:p>
        </p:txBody>
      </p:sp>
    </p:spTree>
    <p:extLst>
      <p:ext uri="{BB962C8B-B14F-4D97-AF65-F5344CB8AC3E}">
        <p14:creationId xmlns:p14="http://schemas.microsoft.com/office/powerpoint/2010/main" val="322845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1470025"/>
          </a:xfrm>
        </p:spPr>
        <p:txBody>
          <a:bodyPr/>
          <a:lstStyle>
            <a:lvl1pPr>
              <a:defRPr/>
            </a:lvl1pPr>
          </a:lstStyle>
          <a:p>
            <a:endParaRPr lang="ru-RU" dirty="0"/>
          </a:p>
        </p:txBody>
      </p:sp>
      <p:sp>
        <p:nvSpPr>
          <p:cNvPr id="4" name="Дата 3"/>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2057376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239166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0441305" y="274641"/>
            <a:ext cx="3240405"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20091" y="274641"/>
            <a:ext cx="948118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276655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2727036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7644" y="4406901"/>
            <a:ext cx="12241530" cy="1362076"/>
          </a:xfrm>
        </p:spPr>
        <p:txBody>
          <a:bodyPr anchor="t"/>
          <a:lstStyle>
            <a:lvl1pPr algn="l">
              <a:defRPr sz="4500" b="1" cap="all"/>
            </a:lvl1pPr>
          </a:lstStyle>
          <a:p>
            <a:r>
              <a:rPr lang="ru-RU" smtClean="0"/>
              <a:t>Образец заголовка</a:t>
            </a:r>
            <a:endParaRPr lang="ru-RU"/>
          </a:p>
        </p:txBody>
      </p:sp>
      <p:sp>
        <p:nvSpPr>
          <p:cNvPr id="3" name="Текст 2"/>
          <p:cNvSpPr>
            <a:spLocks noGrp="1"/>
          </p:cNvSpPr>
          <p:nvPr>
            <p:ph type="body" idx="1"/>
          </p:nvPr>
        </p:nvSpPr>
        <p:spPr>
          <a:xfrm>
            <a:off x="1137644" y="2906713"/>
            <a:ext cx="12241530" cy="1500187"/>
          </a:xfrm>
        </p:spPr>
        <p:txBody>
          <a:bodyPr anchor="b"/>
          <a:lstStyle>
            <a:lvl1pPr marL="0" indent="0">
              <a:buNone/>
              <a:defRPr sz="2300">
                <a:solidFill>
                  <a:schemeClr val="tx1">
                    <a:tint val="75000"/>
                  </a:schemeClr>
                </a:solidFill>
              </a:defRPr>
            </a:lvl1pPr>
            <a:lvl2pPr marL="515813" indent="0">
              <a:buNone/>
              <a:defRPr sz="2000">
                <a:solidFill>
                  <a:schemeClr val="tx1">
                    <a:tint val="75000"/>
                  </a:schemeClr>
                </a:solidFill>
              </a:defRPr>
            </a:lvl2pPr>
            <a:lvl3pPr marL="1031626" indent="0">
              <a:buNone/>
              <a:defRPr sz="1800">
                <a:solidFill>
                  <a:schemeClr val="tx1">
                    <a:tint val="75000"/>
                  </a:schemeClr>
                </a:solidFill>
              </a:defRPr>
            </a:lvl3pPr>
            <a:lvl4pPr marL="1547439" indent="0">
              <a:buNone/>
              <a:defRPr sz="1600">
                <a:solidFill>
                  <a:schemeClr val="tx1">
                    <a:tint val="75000"/>
                  </a:schemeClr>
                </a:solidFill>
              </a:defRPr>
            </a:lvl4pPr>
            <a:lvl5pPr marL="2063252" indent="0">
              <a:buNone/>
              <a:defRPr sz="1600">
                <a:solidFill>
                  <a:schemeClr val="tx1">
                    <a:tint val="75000"/>
                  </a:schemeClr>
                </a:solidFill>
              </a:defRPr>
            </a:lvl5pPr>
            <a:lvl6pPr marL="2579065" indent="0">
              <a:buNone/>
              <a:defRPr sz="1600">
                <a:solidFill>
                  <a:schemeClr val="tx1">
                    <a:tint val="75000"/>
                  </a:schemeClr>
                </a:solidFill>
              </a:defRPr>
            </a:lvl6pPr>
            <a:lvl7pPr marL="3094878" indent="0">
              <a:buNone/>
              <a:defRPr sz="1600">
                <a:solidFill>
                  <a:schemeClr val="tx1">
                    <a:tint val="75000"/>
                  </a:schemeClr>
                </a:solidFill>
              </a:defRPr>
            </a:lvl7pPr>
            <a:lvl8pPr marL="3610691" indent="0">
              <a:buNone/>
              <a:defRPr sz="1600">
                <a:solidFill>
                  <a:schemeClr val="tx1">
                    <a:tint val="75000"/>
                  </a:schemeClr>
                </a:solidFill>
              </a:defRPr>
            </a:lvl8pPr>
            <a:lvl9pPr marL="412650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187383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20090" y="1600202"/>
            <a:ext cx="6360795"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7320915" y="1600202"/>
            <a:ext cx="6360795"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34313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720090" y="1535114"/>
            <a:ext cx="6363296"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ru-RU" smtClean="0"/>
              <a:t>Образец текста</a:t>
            </a:r>
          </a:p>
        </p:txBody>
      </p:sp>
      <p:sp>
        <p:nvSpPr>
          <p:cNvPr id="4" name="Объект 3"/>
          <p:cNvSpPr>
            <a:spLocks noGrp="1"/>
          </p:cNvSpPr>
          <p:nvPr>
            <p:ph sz="half" idx="2"/>
          </p:nvPr>
        </p:nvSpPr>
        <p:spPr>
          <a:xfrm>
            <a:off x="720090" y="2174875"/>
            <a:ext cx="6363296"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7315917" y="1535114"/>
            <a:ext cx="6365796"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ru-RU" smtClean="0"/>
              <a:t>Образец текста</a:t>
            </a:r>
          </a:p>
        </p:txBody>
      </p:sp>
      <p:sp>
        <p:nvSpPr>
          <p:cNvPr id="6" name="Объект 5"/>
          <p:cNvSpPr>
            <a:spLocks noGrp="1"/>
          </p:cNvSpPr>
          <p:nvPr>
            <p:ph sz="quarter" idx="4"/>
          </p:nvPr>
        </p:nvSpPr>
        <p:spPr>
          <a:xfrm>
            <a:off x="7315917" y="2174875"/>
            <a:ext cx="6365796"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413299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249486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320869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93" y="273051"/>
            <a:ext cx="4738094" cy="1162050"/>
          </a:xfrm>
        </p:spPr>
        <p:txBody>
          <a:bodyPr anchor="b"/>
          <a:lstStyle>
            <a:lvl1pPr algn="l">
              <a:defRPr sz="2300" b="1"/>
            </a:lvl1pPr>
          </a:lstStyle>
          <a:p>
            <a:r>
              <a:rPr lang="ru-RU" smtClean="0"/>
              <a:t>Образец заголовка</a:t>
            </a:r>
            <a:endParaRPr lang="ru-RU"/>
          </a:p>
        </p:txBody>
      </p:sp>
      <p:sp>
        <p:nvSpPr>
          <p:cNvPr id="3" name="Объект 2"/>
          <p:cNvSpPr>
            <a:spLocks noGrp="1"/>
          </p:cNvSpPr>
          <p:nvPr>
            <p:ph idx="1"/>
          </p:nvPr>
        </p:nvSpPr>
        <p:spPr>
          <a:xfrm>
            <a:off x="5630705" y="273052"/>
            <a:ext cx="8051006"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720093" y="1435103"/>
            <a:ext cx="4738094" cy="46910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39611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2853" y="4800600"/>
            <a:ext cx="8641080" cy="566738"/>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822853" y="612775"/>
            <a:ext cx="8641080" cy="4114800"/>
          </a:xfrm>
        </p:spPr>
        <p:txBody>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endParaRPr lang="ru-RU"/>
          </a:p>
        </p:txBody>
      </p:sp>
      <p:sp>
        <p:nvSpPr>
          <p:cNvPr id="4" name="Текст 3"/>
          <p:cNvSpPr>
            <a:spLocks noGrp="1"/>
          </p:cNvSpPr>
          <p:nvPr>
            <p:ph type="body" sz="half" idx="2"/>
          </p:nvPr>
        </p:nvSpPr>
        <p:spPr>
          <a:xfrm>
            <a:off x="2822853" y="5367338"/>
            <a:ext cx="8641080" cy="804862"/>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FC27C8-7ECD-42EC-B410-12F263625C2F}"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5D8E92-F386-4E6A-A62B-96B244557BC3}" type="slidenum">
              <a:rPr lang="ru-RU" smtClean="0"/>
              <a:pPr/>
              <a:t>‹#›</a:t>
            </a:fld>
            <a:endParaRPr lang="ru-RU"/>
          </a:p>
        </p:txBody>
      </p:sp>
    </p:spTree>
    <p:extLst>
      <p:ext uri="{BB962C8B-B14F-4D97-AF65-F5344CB8AC3E}">
        <p14:creationId xmlns:p14="http://schemas.microsoft.com/office/powerpoint/2010/main" val="102025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557" y="476672"/>
            <a:ext cx="12961620" cy="1143000"/>
          </a:xfrm>
          <a:prstGeom prst="rect">
            <a:avLst/>
          </a:prstGeom>
        </p:spPr>
        <p:txBody>
          <a:bodyPr vert="horz" lIns="103163" tIns="51581" rIns="103163" bIns="51581"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720091" y="1600202"/>
            <a:ext cx="12961620" cy="4525963"/>
          </a:xfrm>
          <a:prstGeom prst="rect">
            <a:avLst/>
          </a:prstGeom>
        </p:spPr>
        <p:txBody>
          <a:bodyPr vert="horz" lIns="103163" tIns="51581" rIns="103163" bIns="51581"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720091" y="6356354"/>
            <a:ext cx="3360420" cy="365125"/>
          </a:xfrm>
          <a:prstGeom prst="rect">
            <a:avLst/>
          </a:prstGeom>
        </p:spPr>
        <p:txBody>
          <a:bodyPr vert="horz" lIns="103163" tIns="51581" rIns="103163" bIns="51581" rtlCol="0" anchor="ctr"/>
          <a:lstStyle>
            <a:lvl1pPr algn="l">
              <a:defRPr sz="1400">
                <a:solidFill>
                  <a:schemeClr val="tx1">
                    <a:tint val="75000"/>
                  </a:schemeClr>
                </a:solidFill>
              </a:defRPr>
            </a:lvl1pPr>
          </a:lstStyle>
          <a:p>
            <a:fld id="{3DFC27C8-7ECD-42EC-B410-12F263625C2F}" type="datetimeFigureOut">
              <a:rPr lang="ru-RU" smtClean="0"/>
              <a:pPr/>
              <a:t>16.02.2021</a:t>
            </a:fld>
            <a:endParaRPr lang="ru-RU"/>
          </a:p>
        </p:txBody>
      </p:sp>
      <p:sp>
        <p:nvSpPr>
          <p:cNvPr id="5" name="Нижний колонтитул 4"/>
          <p:cNvSpPr>
            <a:spLocks noGrp="1"/>
          </p:cNvSpPr>
          <p:nvPr>
            <p:ph type="ftr" sz="quarter" idx="3"/>
          </p:nvPr>
        </p:nvSpPr>
        <p:spPr>
          <a:xfrm>
            <a:off x="4920616" y="6356354"/>
            <a:ext cx="4560570" cy="365125"/>
          </a:xfrm>
          <a:prstGeom prst="rect">
            <a:avLst/>
          </a:prstGeom>
        </p:spPr>
        <p:txBody>
          <a:bodyPr vert="horz" lIns="103163" tIns="51581" rIns="103163" bIns="51581"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0321291" y="6356354"/>
            <a:ext cx="3360420" cy="365125"/>
          </a:xfrm>
          <a:prstGeom prst="rect">
            <a:avLst/>
          </a:prstGeom>
        </p:spPr>
        <p:txBody>
          <a:bodyPr vert="horz" lIns="103163" tIns="51581" rIns="103163" bIns="51581" rtlCol="0" anchor="ctr"/>
          <a:lstStyle>
            <a:lvl1pPr algn="r">
              <a:defRPr sz="1400">
                <a:solidFill>
                  <a:schemeClr val="tx1">
                    <a:tint val="75000"/>
                  </a:schemeClr>
                </a:solidFill>
              </a:defRPr>
            </a:lvl1pPr>
          </a:lstStyle>
          <a:p>
            <a:fld id="{315D8E92-F386-4E6A-A62B-96B244557BC3}" type="slidenum">
              <a:rPr lang="ru-RU" smtClean="0"/>
              <a:pPr/>
              <a:t>‹#›</a:t>
            </a:fld>
            <a:endParaRPr lang="ru-RU"/>
          </a:p>
        </p:txBody>
      </p:sp>
    </p:spTree>
    <p:extLst>
      <p:ext uri="{BB962C8B-B14F-4D97-AF65-F5344CB8AC3E}">
        <p14:creationId xmlns:p14="http://schemas.microsoft.com/office/powerpoint/2010/main" val="214736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31626" rtl="0" eaLnBrk="1" latinLnBrk="0" hangingPunct="1">
        <a:spcBef>
          <a:spcPct val="0"/>
        </a:spcBef>
        <a:buNone/>
        <a:defRPr sz="5000" kern="1200" baseline="0">
          <a:solidFill>
            <a:srgbClr val="C00000"/>
          </a:solidFill>
          <a:latin typeface="+mj-lt"/>
          <a:ea typeface="+mj-ea"/>
          <a:cs typeface="+mj-cs"/>
        </a:defRPr>
      </a:lvl1pPr>
    </p:titleStyle>
    <p:bodyStyle>
      <a:lvl1pPr marL="386860" indent="-386860" algn="l" defTabSz="1031626" rtl="0" eaLnBrk="1" latinLnBrk="0" hangingPunct="1">
        <a:spcBef>
          <a:spcPct val="20000"/>
        </a:spcBef>
        <a:buFont typeface="Arial" panose="020B0604020202020204" pitchFamily="34" charset="0"/>
        <a:buChar char="•"/>
        <a:defRPr sz="3600" kern="1200" baseline="0">
          <a:solidFill>
            <a:srgbClr val="C00000"/>
          </a:solidFill>
          <a:latin typeface="+mn-lt"/>
          <a:ea typeface="+mn-ea"/>
          <a:cs typeface="+mn-cs"/>
        </a:defRPr>
      </a:lvl1pPr>
      <a:lvl2pPr marL="838196" indent="-322383" algn="l" defTabSz="1031626" rtl="0" eaLnBrk="1" latinLnBrk="0" hangingPunct="1">
        <a:spcBef>
          <a:spcPct val="20000"/>
        </a:spcBef>
        <a:buFont typeface="Arial" panose="020B0604020202020204" pitchFamily="34" charset="0"/>
        <a:buChar char="–"/>
        <a:defRPr sz="3200" kern="1200" baseline="0">
          <a:solidFill>
            <a:srgbClr val="C00000"/>
          </a:solidFill>
          <a:latin typeface="+mn-lt"/>
          <a:ea typeface="+mn-ea"/>
          <a:cs typeface="+mn-cs"/>
        </a:defRPr>
      </a:lvl2pPr>
      <a:lvl3pPr marL="1289533" indent="-257907" algn="l" defTabSz="1031626" rtl="0" eaLnBrk="1" latinLnBrk="0" hangingPunct="1">
        <a:spcBef>
          <a:spcPct val="20000"/>
        </a:spcBef>
        <a:buFont typeface="Arial" panose="020B0604020202020204" pitchFamily="34" charset="0"/>
        <a:buChar char="•"/>
        <a:defRPr sz="2700" kern="1200" baseline="0">
          <a:solidFill>
            <a:srgbClr val="C00000"/>
          </a:solidFill>
          <a:latin typeface="+mn-lt"/>
          <a:ea typeface="+mn-ea"/>
          <a:cs typeface="+mn-cs"/>
        </a:defRPr>
      </a:lvl3pPr>
      <a:lvl4pPr marL="1805346" indent="-257907" algn="l" defTabSz="1031626" rtl="0" eaLnBrk="1" latinLnBrk="0" hangingPunct="1">
        <a:spcBef>
          <a:spcPct val="20000"/>
        </a:spcBef>
        <a:buFont typeface="Arial" panose="020B0604020202020204" pitchFamily="34" charset="0"/>
        <a:buChar char="–"/>
        <a:defRPr sz="2300" kern="1200" baseline="0">
          <a:solidFill>
            <a:srgbClr val="C00000"/>
          </a:solidFill>
          <a:latin typeface="+mn-lt"/>
          <a:ea typeface="+mn-ea"/>
          <a:cs typeface="+mn-cs"/>
        </a:defRPr>
      </a:lvl4pPr>
      <a:lvl5pPr marL="2321159" indent="-257907" algn="l" defTabSz="1031626" rtl="0" eaLnBrk="1" latinLnBrk="0" hangingPunct="1">
        <a:spcBef>
          <a:spcPct val="20000"/>
        </a:spcBef>
        <a:buFont typeface="Arial" panose="020B0604020202020204" pitchFamily="34" charset="0"/>
        <a:buChar char="»"/>
        <a:defRPr sz="2300" kern="1200" baseline="0">
          <a:solidFill>
            <a:srgbClr val="C00000"/>
          </a:solidFill>
          <a:latin typeface="+mn-lt"/>
          <a:ea typeface="+mn-ea"/>
          <a:cs typeface="+mn-cs"/>
        </a:defRPr>
      </a:lvl5pPr>
      <a:lvl6pPr marL="2836972"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ru-RU"/>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1052;&#1072;&#1088;&#1080;&#1085;&#1072;\Downloads\Oranges%20And%20Lemons%20_%20Nursery%20Rhyme%20_%20HooplaKidz%20(320%20%20kbps).mp3"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76164" y="1268760"/>
            <a:ext cx="5976664"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Цель урока:</a:t>
            </a:r>
          </a:p>
          <a:p>
            <a:pPr marL="457200" indent="-457200">
              <a:buAutoNum type="arabicParenR"/>
            </a:pPr>
            <a:r>
              <a:rPr lang="ru-RU" dirty="0" smtClean="0">
                <a:solidFill>
                  <a:schemeClr val="tx1"/>
                </a:solidFill>
                <a:latin typeface="Times New Roman" pitchFamily="18" charset="0"/>
                <a:cs typeface="Times New Roman" pitchFamily="18" charset="0"/>
              </a:rPr>
              <a:t>Формирование </a:t>
            </a:r>
            <a:r>
              <a:rPr lang="ru-RU" dirty="0" err="1" smtClean="0">
                <a:solidFill>
                  <a:schemeClr val="tx1"/>
                </a:solidFill>
                <a:latin typeface="Times New Roman" pitchFamily="18" charset="0"/>
                <a:cs typeface="Times New Roman" pitchFamily="18" charset="0"/>
              </a:rPr>
              <a:t>кросс-культурной</a:t>
            </a:r>
            <a:r>
              <a:rPr lang="ru-RU" dirty="0" smtClean="0">
                <a:solidFill>
                  <a:schemeClr val="tx1"/>
                </a:solidFill>
                <a:latin typeface="Times New Roman" pitchFamily="18" charset="0"/>
                <a:cs typeface="Times New Roman" pitchFamily="18" charset="0"/>
              </a:rPr>
              <a:t> грамотности;</a:t>
            </a:r>
          </a:p>
          <a:p>
            <a:pPr marL="457200" indent="-457200">
              <a:buAutoNum type="arabicParenR"/>
            </a:pPr>
            <a:r>
              <a:rPr lang="ru-RU" dirty="0" smtClean="0">
                <a:solidFill>
                  <a:schemeClr val="tx1"/>
                </a:solidFill>
                <a:latin typeface="Times New Roman" pitchFamily="18" charset="0"/>
                <a:cs typeface="Times New Roman" pitchFamily="18" charset="0"/>
              </a:rPr>
              <a:t>Пополнение знаний по страноведению Англии и США</a:t>
            </a:r>
          </a:p>
          <a:p>
            <a:pPr marL="457200" indent="-457200"/>
            <a:r>
              <a:rPr lang="ru-RU" dirty="0" smtClean="0">
                <a:solidFill>
                  <a:schemeClr val="tx1"/>
                </a:solidFill>
                <a:latin typeface="Times New Roman" pitchFamily="18" charset="0"/>
                <a:cs typeface="Times New Roman" pitchFamily="18" charset="0"/>
              </a:rPr>
              <a:t>Задачи урока:</a:t>
            </a:r>
          </a:p>
          <a:p>
            <a:pPr marL="457200" indent="-457200">
              <a:buAutoNum type="arabicParenR"/>
            </a:pPr>
            <a:r>
              <a:rPr lang="ru-RU" dirty="0" smtClean="0">
                <a:solidFill>
                  <a:schemeClr val="tx1"/>
                </a:solidFill>
                <a:latin typeface="Times New Roman" pitchFamily="18" charset="0"/>
                <a:cs typeface="Times New Roman" pitchFamily="18" charset="0"/>
              </a:rPr>
              <a:t>Формирование умения написать поздравительную открытку;</a:t>
            </a:r>
          </a:p>
          <a:p>
            <a:pPr marL="457200" indent="-457200">
              <a:buAutoNum type="arabicParenR"/>
            </a:pPr>
            <a:r>
              <a:rPr lang="ru-RU" dirty="0" smtClean="0">
                <a:solidFill>
                  <a:schemeClr val="tx1"/>
                </a:solidFill>
                <a:latin typeface="Times New Roman" pitchFamily="18" charset="0"/>
                <a:cs typeface="Times New Roman" pitchFamily="18" charset="0"/>
              </a:rPr>
              <a:t>Привитие вкуса к чтению стихов на английском языке;</a:t>
            </a:r>
          </a:p>
          <a:p>
            <a:pPr marL="457200" indent="-457200">
              <a:buAutoNum type="arabicParenR"/>
            </a:pPr>
            <a:r>
              <a:rPr lang="ru-RU" dirty="0" smtClean="0">
                <a:solidFill>
                  <a:schemeClr val="tx1"/>
                </a:solidFill>
                <a:latin typeface="Times New Roman" pitchFamily="18" charset="0"/>
                <a:cs typeface="Times New Roman" pitchFamily="18" charset="0"/>
              </a:rPr>
              <a:t>Активизация лексики по описанию внешности и характера человека;</a:t>
            </a:r>
          </a:p>
          <a:p>
            <a:pPr marL="457200" indent="-457200">
              <a:buAutoNum type="arabicParenR"/>
            </a:pPr>
            <a:r>
              <a:rPr lang="ru-RU" dirty="0" smtClean="0">
                <a:solidFill>
                  <a:schemeClr val="tx1"/>
                </a:solidFill>
                <a:latin typeface="Times New Roman" pitchFamily="18" charset="0"/>
                <a:cs typeface="Times New Roman" pitchFamily="18" charset="0"/>
              </a:rPr>
              <a:t>Активизация творческих способностей учащихся и интереса к предмету </a:t>
            </a:r>
          </a:p>
          <a:p>
            <a:endParaRPr lang="ru-RU" dirty="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720180" y="260648"/>
            <a:ext cx="12241530" cy="1008112"/>
          </a:xfrm>
        </p:spPr>
        <p:txBody>
          <a:bodyPr/>
          <a:lstStyle/>
          <a:p>
            <a:r>
              <a:rPr lang="ru-RU" dirty="0" smtClean="0"/>
              <a:t>Празднуем </a:t>
            </a:r>
            <a:r>
              <a:rPr lang="en-US" dirty="0" smtClean="0"/>
              <a:t>SAINT VALENTINE’S DAY</a:t>
            </a:r>
            <a:endParaRPr lang="ru-RU" dirty="0"/>
          </a:p>
        </p:txBody>
      </p:sp>
      <p:sp>
        <p:nvSpPr>
          <p:cNvPr id="4" name="Прямоугольник 3"/>
          <p:cNvSpPr/>
          <p:nvPr/>
        </p:nvSpPr>
        <p:spPr>
          <a:xfrm>
            <a:off x="7488932" y="1124744"/>
            <a:ext cx="6336704"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Форма урока:</a:t>
            </a:r>
          </a:p>
          <a:p>
            <a:r>
              <a:rPr lang="ru-RU" dirty="0" smtClean="0">
                <a:solidFill>
                  <a:schemeClr val="tx1"/>
                </a:solidFill>
                <a:latin typeface="Times New Roman" pitchFamily="18" charset="0"/>
                <a:cs typeface="Times New Roman" pitchFamily="18" charset="0"/>
              </a:rPr>
              <a:t>Урок производится в классах (группы интенсивного обучения английскому языку) в форме ролевой игры в празднование Дня Св. Валентина.</a:t>
            </a:r>
          </a:p>
          <a:p>
            <a:r>
              <a:rPr lang="ru-RU" dirty="0" smtClean="0">
                <a:solidFill>
                  <a:schemeClr val="tx1"/>
                </a:solidFill>
                <a:latin typeface="Times New Roman" pitchFamily="18" charset="0"/>
                <a:cs typeface="Times New Roman" pitchFamily="18" charset="0"/>
              </a:rPr>
              <a:t>Ход урока:</a:t>
            </a:r>
          </a:p>
          <a:p>
            <a:pPr marL="457200" indent="-457200">
              <a:buAutoNum type="arabicParenR"/>
            </a:pPr>
            <a:r>
              <a:rPr lang="ru-RU" dirty="0" smtClean="0">
                <a:solidFill>
                  <a:schemeClr val="tx1"/>
                </a:solidFill>
                <a:latin typeface="Times New Roman" pitchFamily="18" charset="0"/>
                <a:cs typeface="Times New Roman" pitchFamily="18" charset="0"/>
              </a:rPr>
              <a:t>Общая информация о происхождения и содержании праздника;</a:t>
            </a:r>
          </a:p>
          <a:p>
            <a:pPr marL="457200" indent="-457200">
              <a:buAutoNum type="arabicParenR"/>
            </a:pPr>
            <a:r>
              <a:rPr lang="ru-RU" dirty="0" smtClean="0">
                <a:solidFill>
                  <a:schemeClr val="tx1"/>
                </a:solidFill>
                <a:latin typeface="Times New Roman" pitchFamily="18" charset="0"/>
                <a:cs typeface="Times New Roman" pitchFamily="18" charset="0"/>
              </a:rPr>
              <a:t>Конкурс подготовленных дома поздравительных открыток, в форме игры в почтальона;</a:t>
            </a:r>
          </a:p>
          <a:p>
            <a:pPr marL="457200" indent="-457200">
              <a:buAutoNum type="arabicParenR"/>
            </a:pPr>
            <a:r>
              <a:rPr lang="ru-RU" dirty="0" smtClean="0">
                <a:solidFill>
                  <a:schemeClr val="tx1"/>
                </a:solidFill>
                <a:latin typeface="Times New Roman" pitchFamily="18" charset="0"/>
                <a:cs typeface="Times New Roman" pitchFamily="18" charset="0"/>
              </a:rPr>
              <a:t>Элемент драматизации: сценка «</a:t>
            </a:r>
            <a:r>
              <a:rPr lang="en-US" dirty="0" smtClean="0">
                <a:solidFill>
                  <a:schemeClr val="tx1"/>
                </a:solidFill>
                <a:latin typeface="Times New Roman" pitchFamily="18" charset="0"/>
                <a:cs typeface="Times New Roman" pitchFamily="18" charset="0"/>
              </a:rPr>
              <a:t>The story of Cupid</a:t>
            </a:r>
            <a:r>
              <a:rPr lang="ru-RU" dirty="0" smtClean="0">
                <a:solidFill>
                  <a:schemeClr val="tx1"/>
                </a:solidFill>
                <a:latin typeface="Times New Roman" pitchFamily="18" charset="0"/>
                <a:cs typeface="Times New Roman" pitchFamily="18" charset="0"/>
              </a:rPr>
              <a:t>»;</a:t>
            </a:r>
          </a:p>
          <a:p>
            <a:pPr marL="457200" indent="-457200">
              <a:buAutoNum type="arabicParenR"/>
            </a:pPr>
            <a:r>
              <a:rPr lang="ru-RU" dirty="0" smtClean="0">
                <a:solidFill>
                  <a:schemeClr val="tx1"/>
                </a:solidFill>
                <a:latin typeface="Times New Roman" pitchFamily="18" charset="0"/>
                <a:cs typeface="Times New Roman" pitchFamily="18" charset="0"/>
              </a:rPr>
              <a:t>Конкурс стихов к Дню Св. Валентина.</a:t>
            </a:r>
            <a:endParaRPr lang="ru-RU" dirty="0">
              <a:solidFill>
                <a:schemeClr val="tx1"/>
              </a:solidFill>
              <a:latin typeface="Times New Roman" pitchFamily="18" charset="0"/>
              <a:cs typeface="Times New Roman" pitchFamily="18" charset="0"/>
            </a:endParaRPr>
          </a:p>
        </p:txBody>
      </p:sp>
      <p:cxnSp>
        <p:nvCxnSpPr>
          <p:cNvPr id="6" name="Прямая соединительная линия 5"/>
          <p:cNvCxnSpPr/>
          <p:nvPr/>
        </p:nvCxnSpPr>
        <p:spPr>
          <a:xfrm>
            <a:off x="0" y="1196752"/>
            <a:ext cx="14401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048575"/>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8172" y="188640"/>
            <a:ext cx="13537504" cy="5400599"/>
          </a:xfrm>
        </p:spPr>
        <p:txBody>
          <a:bodyPr>
            <a:normAutofit/>
          </a:bodyPr>
          <a:lstStyle/>
          <a:p>
            <a:pPr algn="l"/>
            <a:r>
              <a:rPr lang="en-US" sz="2000" i="1" dirty="0" smtClean="0">
                <a:solidFill>
                  <a:schemeClr val="tx1"/>
                </a:solidFill>
                <a:latin typeface="Times New Roman" pitchFamily="18" charset="0"/>
                <a:cs typeface="Times New Roman" pitchFamily="18" charset="0"/>
              </a:rPr>
              <a:t>Student 8: </a:t>
            </a:r>
            <a:r>
              <a:rPr lang="en-US" sz="2000" dirty="0" smtClean="0">
                <a:solidFill>
                  <a:schemeClr val="tx1"/>
                </a:solidFill>
                <a:latin typeface="Times New Roman" pitchFamily="18" charset="0"/>
                <a:cs typeface="Times New Roman" pitchFamily="18" charset="0"/>
              </a:rPr>
              <a:t>				The Moon shines bright,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The Stars give a light,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And you may kiss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 pretty girl</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At 10 o’clock at night.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9:			</a:t>
            </a:r>
            <a:r>
              <a:rPr lang="en-US" sz="2000" dirty="0" smtClean="0">
                <a:solidFill>
                  <a:schemeClr val="tx1"/>
                </a:solidFill>
                <a:latin typeface="Times New Roman" pitchFamily="18" charset="0"/>
                <a:cs typeface="Times New Roman" pitchFamily="18" charset="0"/>
              </a:rPr>
              <a:t>Mirror, mirror, tell me,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Am l pretty or plain?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Or am l downright ugly.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And ugly to remain?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Shall l marry a gentleman?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Shall l marry a clown?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Or shall l marry old Knives-and-Scissors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Shouting through the town?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968549"/>
          </a:xfrm>
        </p:spPr>
        <p:txBody>
          <a:bodyPr>
            <a:normAutofit/>
          </a:bodyPr>
          <a:lstStyle/>
          <a:p>
            <a:pPr algn="l"/>
            <a:r>
              <a:rPr lang="en-US" sz="2000" i="1" dirty="0" smtClean="0">
                <a:solidFill>
                  <a:schemeClr val="tx1"/>
                </a:solidFill>
                <a:latin typeface="Times New Roman" pitchFamily="18" charset="0"/>
                <a:cs typeface="Times New Roman" pitchFamily="18" charset="0"/>
              </a:rPr>
              <a:t>Student 10:				</a:t>
            </a:r>
            <a:r>
              <a:rPr lang="en-US" sz="2000" dirty="0" smtClean="0">
                <a:solidFill>
                  <a:schemeClr val="tx1"/>
                </a:solidFill>
                <a:latin typeface="Times New Roman" pitchFamily="18" charset="0"/>
                <a:cs typeface="Times New Roman" pitchFamily="18" charset="0"/>
              </a:rPr>
              <a:t>Lady-bird, Lady-bird, fly from my hand.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Tell me where my true love stands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Uphill or downhill, or by the sea sand,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Lady-bird, Lady-bird, fly from my hand.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Fly Lady-bird, fly!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North, South, East or West,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Fly to the pretty girl</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That l love best.</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548681"/>
            <a:ext cx="12945238" cy="5040560"/>
          </a:xfrm>
        </p:spPr>
        <p:txBody>
          <a:bodyPr>
            <a:normAutofit/>
          </a:bodyPr>
          <a:lstStyle/>
          <a:p>
            <a:pPr algn="l"/>
            <a:r>
              <a:rPr lang="en-US" sz="2000" i="1" dirty="0" smtClean="0">
                <a:solidFill>
                  <a:schemeClr val="tx1"/>
                </a:solidFill>
                <a:latin typeface="Times New Roman" pitchFamily="18" charset="0"/>
                <a:cs typeface="Times New Roman" pitchFamily="18" charset="0"/>
              </a:rPr>
              <a:t>Student 1:			</a:t>
            </a:r>
            <a:r>
              <a:rPr lang="en-US" sz="2000" dirty="0" smtClean="0">
                <a:solidFill>
                  <a:schemeClr val="tx1"/>
                </a:solidFill>
                <a:latin typeface="Times New Roman" pitchFamily="18" charset="0"/>
                <a:cs typeface="Times New Roman" pitchFamily="18" charset="0"/>
              </a:rPr>
              <a:t>If you find a hairpin,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Stick It in your shoe.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The next boy you talk with</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Is sure to marry you.</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3:		</a:t>
            </a:r>
            <a:r>
              <a:rPr lang="en-US" sz="2000" dirty="0" smtClean="0">
                <a:solidFill>
                  <a:schemeClr val="tx1"/>
                </a:solidFill>
                <a:latin typeface="Times New Roman" pitchFamily="18" charset="0"/>
                <a:cs typeface="Times New Roman" pitchFamily="18" charset="0"/>
              </a:rPr>
              <a:t>If you stub your toe,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You’ll see your beau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Kiss your thumb,</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He is sure to come.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4: 	</a:t>
            </a:r>
            <a:r>
              <a:rPr lang="en-US" sz="2000" dirty="0" smtClean="0">
                <a:solidFill>
                  <a:schemeClr val="tx1"/>
                </a:solidFill>
                <a:latin typeface="Times New Roman" pitchFamily="18" charset="0"/>
                <a:cs typeface="Times New Roman" pitchFamily="18" charset="0"/>
              </a:rPr>
              <a:t>Those dressed in blue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Have lovers true</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In green and white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Forsaken quite.</a:t>
            </a:r>
            <a:r>
              <a:rPr lang="en-US" sz="2000" i="1" dirty="0" smtClean="0">
                <a:solidFill>
                  <a:schemeClr val="tx1"/>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968549"/>
          </a:xfrm>
        </p:spPr>
        <p:txBody>
          <a:bodyPr>
            <a:normAutofit/>
          </a:bodyPr>
          <a:lstStyle/>
          <a:p>
            <a:pPr algn="l"/>
            <a:r>
              <a:rPr lang="en-US" sz="2000" i="1" dirty="0" smtClean="0">
                <a:solidFill>
                  <a:schemeClr val="tx1"/>
                </a:solidFill>
                <a:latin typeface="Times New Roman" pitchFamily="18" charset="0"/>
                <a:cs typeface="Times New Roman" pitchFamily="18" charset="0"/>
              </a:rPr>
              <a:t>Student 5:				</a:t>
            </a:r>
            <a:r>
              <a:rPr lang="en-US" sz="2000" dirty="0" smtClean="0">
                <a:solidFill>
                  <a:schemeClr val="tx1"/>
                </a:solidFill>
                <a:latin typeface="Times New Roman" pitchFamily="18" charset="0"/>
                <a:cs typeface="Times New Roman" pitchFamily="18" charset="0"/>
              </a:rPr>
              <a:t>Green’s forsaken</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Yellow’s forsworn</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Blue’s the color</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That shall be worn.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6:		</a:t>
            </a:r>
            <a:r>
              <a:rPr lang="en-US" sz="2000" dirty="0" smtClean="0">
                <a:solidFill>
                  <a:schemeClr val="tx1"/>
                </a:solidFill>
                <a:latin typeface="Times New Roman" pitchFamily="18" charset="0"/>
                <a:cs typeface="Times New Roman" pitchFamily="18" charset="0"/>
              </a:rPr>
              <a:t>Blue is true, yellow is Jealous,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Green’s forsaken, red’s brazen,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White is love, and black is death.</a:t>
            </a:r>
            <a:endParaRPr lang="ru-RU" sz="2000" dirty="0">
              <a:latin typeface="Times New Roman" pitchFamily="18" charset="0"/>
              <a:cs typeface="Times New Roman" pitchFamily="18" charset="0"/>
            </a:endParaRPr>
          </a:p>
        </p:txBody>
      </p:sp>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3089254" cy="4752525"/>
          </a:xfrm>
        </p:spPr>
        <p:txBody>
          <a:bodyPr>
            <a:normAutofit/>
          </a:bodyPr>
          <a:lstStyle/>
          <a:p>
            <a:pPr algn="l"/>
            <a:r>
              <a:rPr lang="en-US" sz="2000" i="1" dirty="0" smtClean="0">
                <a:solidFill>
                  <a:schemeClr val="tx1"/>
                </a:solidFill>
                <a:latin typeface="Times New Roman" pitchFamily="18" charset="0"/>
                <a:cs typeface="Times New Roman" pitchFamily="18" charset="0"/>
              </a:rPr>
              <a:t>Student 7: </a:t>
            </a:r>
            <a:r>
              <a:rPr lang="en-US" sz="2000" dirty="0" smtClean="0">
                <a:solidFill>
                  <a:schemeClr val="tx1"/>
                </a:solidFill>
                <a:latin typeface="Times New Roman" pitchFamily="18" charset="0"/>
                <a:cs typeface="Times New Roman" pitchFamily="18" charset="0"/>
              </a:rPr>
              <a:t>			If your love for me is true,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Send me quick a bow of blue.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ever of me think,</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Send me quick a bow of pink.</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have another fellow,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Let me have a bow of yellow.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your love for roe is dead,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I’ll know it if your bow</a:t>
            </a:r>
            <a:endParaRPr lang="ru-RU" sz="2000" dirty="0">
              <a:latin typeface="Times New Roman" pitchFamily="18" charset="0"/>
              <a:cs typeface="Times New Roman" pitchFamily="18" charset="0"/>
            </a:endParaRPr>
          </a:p>
        </p:txBody>
      </p:sp>
    </p:spTree>
  </p:cSld>
  <p:clrMapOvr>
    <a:masterClrMapping/>
  </p:clrMapOvr>
  <p:transition spd="med">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968549"/>
          </a:xfrm>
        </p:spPr>
        <p:txBody>
          <a:bodyPr>
            <a:normAutofit/>
          </a:bodyPr>
          <a:lstStyle/>
          <a:p>
            <a:pPr algn="l"/>
            <a:r>
              <a:rPr lang="en-US" sz="2000" i="1" dirty="0" smtClean="0">
                <a:solidFill>
                  <a:schemeClr val="tx1"/>
                </a:solidFill>
                <a:latin typeface="Times New Roman" pitchFamily="18" charset="0"/>
                <a:cs typeface="Times New Roman" pitchFamily="18" charset="0"/>
              </a:rPr>
              <a:t>Student 8:</a:t>
            </a:r>
            <a:r>
              <a:rPr lang="en-US" sz="2000" dirty="0" smtClean="0">
                <a:solidFill>
                  <a:schemeClr val="tx1"/>
                </a:solidFill>
                <a:latin typeface="Times New Roman" pitchFamily="18" charset="0"/>
                <a:cs typeface="Times New Roman" pitchFamily="18" charset="0"/>
              </a:rPr>
              <a:t>			If a woman’s eyes are grey.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Listen to what she’s got to say.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a woman’s eyes are black,</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Give her room and clear the track.</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a woman’s eyes are brown,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Never let your own fall down.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a woman’s eyes are green,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Whip her with a switch that’s keen.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a woman’s eyes are blue,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Take her, she’s the one for you.</a:t>
            </a:r>
            <a:endParaRPr lang="ru-RU" sz="2000" dirty="0">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968549"/>
          </a:xfrm>
        </p:spPr>
        <p:txBody>
          <a:bodyPr>
            <a:normAutofit/>
          </a:bodyPr>
          <a:lstStyle/>
          <a:p>
            <a:pPr algn="l"/>
            <a:r>
              <a:rPr lang="en-US" sz="2000" i="1" dirty="0" smtClean="0">
                <a:solidFill>
                  <a:schemeClr val="tx1"/>
                </a:solidFill>
                <a:latin typeface="Times New Roman" pitchFamily="18" charset="0"/>
                <a:cs typeface="Times New Roman" pitchFamily="18" charset="0"/>
              </a:rPr>
              <a:t>Student 1:</a:t>
            </a:r>
            <a:r>
              <a:rPr lang="en-US" sz="2000" dirty="0" smtClean="0">
                <a:solidFill>
                  <a:schemeClr val="tx1"/>
                </a:solidFill>
                <a:latin typeface="Times New Roman" pitchFamily="18" charset="0"/>
                <a:cs typeface="Times New Roman" pitchFamily="18" charset="0"/>
              </a:rPr>
              <a:t> And this rhyme is called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VALENTINE’S SONG</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I’ve a glove in my hand,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Hittite Hot!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Another in my other hand,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Hotter than that!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So l saw beaux, and so they come up</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Some in a mug, some in a cup,</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 sent a letter to my love,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 lost it, l lost it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 found it, I found it!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It burns, it scalds!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spd="med">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5544613"/>
          </a:xfrm>
        </p:spPr>
        <p:txBody>
          <a:bodyPr>
            <a:normAutofit/>
          </a:bodyPr>
          <a:lstStyle/>
          <a:p>
            <a:pPr algn="l"/>
            <a:r>
              <a:rPr lang="en-US" sz="2000" i="1" dirty="0" smtClean="0">
                <a:solidFill>
                  <a:schemeClr val="tx1"/>
                </a:solidFill>
                <a:latin typeface="Times New Roman" pitchFamily="18" charset="0"/>
                <a:cs typeface="Times New Roman" pitchFamily="18" charset="0"/>
              </a:rPr>
              <a:t>Student 3: </a:t>
            </a:r>
            <a:r>
              <a:rPr lang="en-US" sz="2000" dirty="0" smtClean="0">
                <a:solidFill>
                  <a:schemeClr val="tx1"/>
                </a:solidFill>
                <a:latin typeface="Times New Roman" pitchFamily="18" charset="0"/>
                <a:cs typeface="Times New Roman" pitchFamily="18" charset="0"/>
              </a:rPr>
              <a:t>			One I love, two I love,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Three I love, I say.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Four I love with all my heart.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Five I cast away</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Six he loves, seven he loves, eight both love.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Nine he comes, ten he tarries,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Eleven he courts, twelve he marries.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Let us perform the LOVER’S CALENDAR</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1: 			</a:t>
            </a:r>
            <a:r>
              <a:rPr lang="en-US" sz="2000" dirty="0" smtClean="0">
                <a:solidFill>
                  <a:schemeClr val="tx1"/>
                </a:solidFill>
                <a:latin typeface="Times New Roman" pitchFamily="18" charset="0"/>
                <a:cs typeface="Times New Roman" pitchFamily="18" charset="0"/>
              </a:rPr>
              <a:t>The First month of the year is January.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Married when the year is new,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He’ll be loving, kind and true.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spd="med">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320477"/>
          </a:xfrm>
        </p:spPr>
        <p:txBody>
          <a:bodyPr>
            <a:normAutofit/>
          </a:bodyPr>
          <a:lstStyle/>
          <a:p>
            <a:pPr algn="l"/>
            <a:r>
              <a:rPr lang="en-US" sz="2000" i="1" dirty="0" smtClean="0">
                <a:solidFill>
                  <a:schemeClr val="tx1"/>
                </a:solidFill>
                <a:latin typeface="Times New Roman" pitchFamily="18" charset="0"/>
                <a:cs typeface="Times New Roman" pitchFamily="18" charset="0"/>
              </a:rPr>
              <a:t>Student 2:			</a:t>
            </a:r>
            <a:r>
              <a:rPr lang="en-US" sz="2000" dirty="0" smtClean="0">
                <a:solidFill>
                  <a:schemeClr val="tx1"/>
                </a:solidFill>
                <a:latin typeface="Times New Roman" pitchFamily="18" charset="0"/>
                <a:cs typeface="Times New Roman" pitchFamily="18" charset="0"/>
              </a:rPr>
              <a:t>February brings the rain,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Thaws the frozen lake again.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When February birds do mate,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You wed not dread your fate.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3:		</a:t>
            </a:r>
            <a:r>
              <a:rPr lang="en-US" sz="2000" dirty="0" smtClean="0">
                <a:solidFill>
                  <a:schemeClr val="tx1"/>
                </a:solidFill>
                <a:latin typeface="Times New Roman" pitchFamily="18" charset="0"/>
                <a:cs typeface="Times New Roman" pitchFamily="18" charset="0"/>
              </a:rPr>
              <a:t>March brings freezes, loud and shrill,</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To stir the dancing daffodil,</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wed when March winds blow,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Joy and sorrow you’ll both know.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marry in Lent, you will live to repent.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spd="med">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752525"/>
          </a:xfrm>
        </p:spPr>
        <p:txBody>
          <a:bodyPr>
            <a:normAutofit/>
          </a:bodyPr>
          <a:lstStyle/>
          <a:p>
            <a:pPr algn="l"/>
            <a:r>
              <a:rPr lang="en-US" sz="2000" i="1" dirty="0" smtClean="0">
                <a:solidFill>
                  <a:schemeClr val="tx1"/>
                </a:solidFill>
                <a:latin typeface="Times New Roman" pitchFamily="18" charset="0"/>
                <a:cs typeface="Times New Roman" pitchFamily="18" charset="0"/>
              </a:rPr>
              <a:t>Student 4:</a:t>
            </a:r>
            <a:r>
              <a:rPr lang="en-US" sz="2000" dirty="0" smtClean="0">
                <a:solidFill>
                  <a:schemeClr val="tx1"/>
                </a:solidFill>
                <a:latin typeface="Times New Roman" pitchFamily="18" charset="0"/>
                <a:cs typeface="Times New Roman" pitchFamily="18" charset="0"/>
              </a:rPr>
              <a:t>				Marry in April when you can,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Joy for maiden and for man.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April brings the primrose sweet,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Scatters daisies at our feet.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5:		</a:t>
            </a:r>
            <a:r>
              <a:rPr lang="en-US" sz="2000" dirty="0" smtClean="0">
                <a:solidFill>
                  <a:schemeClr val="tx1"/>
                </a:solidFill>
                <a:latin typeface="Times New Roman" pitchFamily="18" charset="0"/>
                <a:cs typeface="Times New Roman" pitchFamily="18" charset="0"/>
              </a:rPr>
              <a:t>May brings flocks of pretty lambs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Skipping by their fleecy dams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Marry in the month of May,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And you’ll surely rue the day.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6:	</a:t>
            </a:r>
            <a:r>
              <a:rPr lang="en-US" sz="2000" dirty="0" smtClean="0">
                <a:solidFill>
                  <a:schemeClr val="tx1"/>
                </a:solidFill>
                <a:latin typeface="Times New Roman" pitchFamily="18" charset="0"/>
                <a:cs typeface="Times New Roman" pitchFamily="18" charset="0"/>
              </a:rPr>
              <a:t>June brings tulips, lilies, roses,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Fills the children’s hands with posies.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Marry when June roses grow,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Over land and sea you’ll go.</a:t>
            </a:r>
            <a:endParaRPr lang="ru-RU" sz="2000" dirty="0">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196" y="908720"/>
            <a:ext cx="7632848" cy="3888432"/>
          </a:xfrm>
        </p:spPr>
        <p:txBody>
          <a:bodyPr>
            <a:normAutofit/>
          </a:bodyPr>
          <a:lstStyle/>
          <a:p>
            <a:r>
              <a:rPr lang="ru-RU" sz="2000" b="1" dirty="0" smtClean="0">
                <a:solidFill>
                  <a:schemeClr val="tx1"/>
                </a:solidFill>
                <a:latin typeface="Times New Roman" pitchFamily="18" charset="0"/>
                <a:cs typeface="Times New Roman" pitchFamily="18" charset="0"/>
              </a:rPr>
              <a:t>Конкурс открыток:</a:t>
            </a:r>
            <a:br>
              <a:rPr lang="ru-RU" sz="2000" b="1"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Конкурс проводится в двух ключах – юмористическом и серьезном.</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Учащиеся заранее писали открытки с забавными и серьезными посланиями и подписью </a:t>
            </a:r>
            <a:r>
              <a:rPr lang="en-US" sz="2000" dirty="0" smtClean="0">
                <a:solidFill>
                  <a:schemeClr val="tx1"/>
                </a:solidFill>
                <a:latin typeface="Times New Roman" pitchFamily="18" charset="0"/>
                <a:cs typeface="Times New Roman" pitchFamily="18" charset="0"/>
              </a:rPr>
              <a:t>‘Secret admirer’</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Вместе с подписью давали описание своей внешности и упоминали какую-нибудь характерную черту. Почтальон выдавал открытки адресатам, и те должны были угадать, от кого получи ли открытку.</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3" name="Рисунок 2" descr="_30D3Us8Fow.jpg"/>
          <p:cNvPicPr>
            <a:picLocks noChangeAspect="1"/>
          </p:cNvPicPr>
          <p:nvPr/>
        </p:nvPicPr>
        <p:blipFill>
          <a:blip r:embed="rId2" cstate="print"/>
          <a:stretch>
            <a:fillRect/>
          </a:stretch>
        </p:blipFill>
        <p:spPr>
          <a:xfrm>
            <a:off x="8785076" y="1340768"/>
            <a:ext cx="4553744" cy="3212976"/>
          </a:xfrm>
          <a:prstGeom prst="rect">
            <a:avLst/>
          </a:prstGeom>
        </p:spPr>
      </p:pic>
    </p:spTree>
    <p:extLst>
      <p:ext uri="{BB962C8B-B14F-4D97-AF65-F5344CB8AC3E}">
        <p14:creationId xmlns:p14="http://schemas.microsoft.com/office/powerpoint/2010/main" val="3554682693"/>
      </p:ext>
    </p:extLst>
  </p:cSld>
  <p:clrMapOvr>
    <a:masterClrMapping/>
  </p:clrMapOvr>
  <p:transition spd="med">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0180" y="476672"/>
            <a:ext cx="12241530" cy="4968549"/>
          </a:xfrm>
        </p:spPr>
        <p:txBody>
          <a:bodyPr>
            <a:normAutofit/>
          </a:bodyPr>
          <a:lstStyle/>
          <a:p>
            <a:pPr algn="l"/>
            <a:r>
              <a:rPr lang="en-US" sz="2000" i="1" dirty="0" smtClean="0">
                <a:solidFill>
                  <a:schemeClr val="tx1"/>
                </a:solidFill>
                <a:latin typeface="Times New Roman" pitchFamily="18" charset="0"/>
                <a:cs typeface="Times New Roman" pitchFamily="18" charset="0"/>
              </a:rPr>
              <a:t>Student 7: </a:t>
            </a:r>
            <a:r>
              <a:rPr lang="en-US" sz="2000" dirty="0" smtClean="0">
                <a:solidFill>
                  <a:schemeClr val="tx1"/>
                </a:solidFill>
                <a:latin typeface="Times New Roman" pitchFamily="18" charset="0"/>
                <a:cs typeface="Times New Roman" pitchFamily="18" charset="0"/>
              </a:rPr>
              <a:t>			Hot July brings coaling showers,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Apricots and gillyflowers.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Those who in July are wed,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Must </a:t>
            </a:r>
            <a:r>
              <a:rPr lang="en-US" sz="2000" dirty="0" err="1" smtClean="0">
                <a:solidFill>
                  <a:schemeClr val="tx1"/>
                </a:solidFill>
                <a:latin typeface="Times New Roman" pitchFamily="18" charset="0"/>
                <a:cs typeface="Times New Roman" pitchFamily="18" charset="0"/>
              </a:rPr>
              <a:t>labour</a:t>
            </a:r>
            <a:r>
              <a:rPr lang="en-US" sz="2000" dirty="0" smtClean="0">
                <a:solidFill>
                  <a:schemeClr val="tx1"/>
                </a:solidFill>
                <a:latin typeface="Times New Roman" pitchFamily="18" charset="0"/>
                <a:cs typeface="Times New Roman" pitchFamily="18" charset="0"/>
              </a:rPr>
              <a:t> for their daily bread.</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a:t>
            </a:r>
            <a:r>
              <a:rPr lang="ru-RU" sz="2000" i="1" dirty="0" smtClean="0">
                <a:solidFill>
                  <a:schemeClr val="tx1"/>
                </a:solidFill>
                <a:latin typeface="Times New Roman" pitchFamily="18" charset="0"/>
                <a:cs typeface="Times New Roman" pitchFamily="18" charset="0"/>
              </a:rPr>
              <a:t>8</a:t>
            </a:r>
            <a:r>
              <a:rPr lang="en-US" sz="2000" i="1" dirty="0" smtClean="0">
                <a:solidFill>
                  <a:schemeClr val="tx1"/>
                </a:solidFill>
                <a:latin typeface="Times New Roman" pitchFamily="18" charset="0"/>
                <a:cs typeface="Times New Roman" pitchFamily="18" charset="0"/>
              </a:rPr>
              <a:t>:</a:t>
            </a:r>
            <a:r>
              <a:rPr lang="ru-RU" sz="2000" i="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August brings the sheaves of corn,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Then the harvest home is borne.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Whoever wed in August be,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Many a change is sure to see.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 Student 9: </a:t>
            </a:r>
            <a:r>
              <a:rPr lang="en-US" sz="2000" dirty="0" smtClean="0">
                <a:solidFill>
                  <a:schemeClr val="tx1"/>
                </a:solidFill>
                <a:latin typeface="Times New Roman" pitchFamily="18" charset="0"/>
                <a:cs typeface="Times New Roman" pitchFamily="18" charset="0"/>
              </a:rPr>
              <a:t>			Warm September brings us fruit;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Sportsmen then begin to shoot.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Marry in September’s shine,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Your living will be rich and fine.</a:t>
            </a:r>
            <a:endParaRPr lang="ru-RU" sz="2000" dirty="0">
              <a:latin typeface="Times New Roman" pitchFamily="18" charset="0"/>
              <a:cs typeface="Times New Roman" pitchFamily="18" charset="0"/>
            </a:endParaRPr>
          </a:p>
        </p:txBody>
      </p:sp>
    </p:spTree>
  </p:cSld>
  <p:clrMapOvr>
    <a:masterClrMapping/>
  </p:clrMapOvr>
  <p:transition spd="med">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692696"/>
            <a:ext cx="12241530" cy="4464495"/>
          </a:xfrm>
        </p:spPr>
        <p:txBody>
          <a:bodyPr>
            <a:normAutofit/>
          </a:bodyPr>
          <a:lstStyle/>
          <a:p>
            <a:pPr algn="l"/>
            <a:r>
              <a:rPr lang="en-US" sz="2000" i="1" dirty="0" smtClean="0">
                <a:solidFill>
                  <a:schemeClr val="tx1"/>
                </a:solidFill>
                <a:latin typeface="Times New Roman" pitchFamily="18" charset="0"/>
                <a:cs typeface="Times New Roman" pitchFamily="18" charset="0"/>
              </a:rPr>
              <a:t>Student 10: </a:t>
            </a:r>
            <a:r>
              <a:rPr lang="en-US" sz="2000" dirty="0" smtClean="0">
                <a:solidFill>
                  <a:schemeClr val="tx1"/>
                </a:solidFill>
                <a:latin typeface="Times New Roman" pitchFamily="18" charset="0"/>
                <a:cs typeface="Times New Roman" pitchFamily="18" charset="0"/>
              </a:rPr>
              <a:t>		Fresh October brings the pheasant,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Then no gather nuts is pleasant.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in October you do marry,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Love will come, but riches tarry.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 Student 1: </a:t>
            </a:r>
            <a:r>
              <a:rPr lang="en-US" sz="2000" dirty="0" smtClean="0">
                <a:solidFill>
                  <a:schemeClr val="tx1"/>
                </a:solidFill>
                <a:latin typeface="Times New Roman" pitchFamily="18" charset="0"/>
                <a:cs typeface="Times New Roman" pitchFamily="18" charset="0"/>
              </a:rPr>
              <a:t>			Dull November brings the blast;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Then the leaves are whirling fast.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wed in bleak November,</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Only Joys will come, remember.</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 Student 2: </a:t>
            </a:r>
            <a:r>
              <a:rPr lang="en-US" sz="2000" dirty="0" smtClean="0">
                <a:solidFill>
                  <a:schemeClr val="tx1"/>
                </a:solidFill>
                <a:latin typeface="Times New Roman" pitchFamily="18" charset="0"/>
                <a:cs typeface="Times New Roman" pitchFamily="18" charset="0"/>
              </a:rPr>
              <a:t>				Chill December bring the sleet,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Blazing fire, and Christmas treat.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When December snows fall fast,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Marry, and true love will last.</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332656"/>
            <a:ext cx="12241530" cy="4752528"/>
          </a:xfrm>
        </p:spPr>
        <p:txBody>
          <a:bodyPr>
            <a:normAutofit fontScale="90000"/>
          </a:bodyPr>
          <a:lstStyle/>
          <a:p>
            <a:pPr algn="l"/>
            <a:r>
              <a:rPr lang="en-US" sz="2000" i="1" dirty="0" smtClean="0">
                <a:solidFill>
                  <a:schemeClr val="tx1"/>
                </a:solidFill>
                <a:latin typeface="Times New Roman" pitchFamily="18" charset="0"/>
                <a:cs typeface="Times New Roman" pitchFamily="18" charset="0"/>
              </a:rPr>
              <a:t>                                                                      Teacher</a:t>
            </a:r>
            <a:r>
              <a:rPr lang="en-US" sz="2000" dirty="0" smtClean="0">
                <a:solidFill>
                  <a:schemeClr val="tx1"/>
                </a:solidFill>
                <a:latin typeface="Times New Roman" pitchFamily="18" charset="0"/>
                <a:cs typeface="Times New Roman" pitchFamily="18" charset="0"/>
              </a:rPr>
              <a:t>:  Now it’s time for the games.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All Students:</a:t>
            </a:r>
            <a:r>
              <a:rPr lang="en-US" sz="2000" dirty="0" smtClean="0">
                <a:solidFill>
                  <a:schemeClr val="tx1"/>
                </a:solidFill>
                <a:latin typeface="Times New Roman" pitchFamily="18" charset="0"/>
                <a:cs typeface="Times New Roman" pitchFamily="18" charset="0"/>
              </a:rPr>
              <a:t>			              Oranges and lemons,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Say the bells of St. </a:t>
            </a:r>
            <a:r>
              <a:rPr lang="en-US" sz="2000" dirty="0" err="1" smtClean="0">
                <a:solidFill>
                  <a:schemeClr val="tx1"/>
                </a:solidFill>
                <a:latin typeface="Times New Roman" pitchFamily="18" charset="0"/>
                <a:cs typeface="Times New Roman" pitchFamily="18" charset="0"/>
              </a:rPr>
              <a:t>Clement’s</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You owe me five farthings,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Say the bells of St. Martin’s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When will you pay me</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Say the bells of Old Bailey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When l grow rich,</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Say the bells of Shored itch</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When will that be</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Say the bells of </a:t>
            </a:r>
            <a:r>
              <a:rPr lang="en-US" sz="2000" dirty="0" err="1" smtClean="0">
                <a:solidFill>
                  <a:schemeClr val="tx1"/>
                </a:solidFill>
                <a:latin typeface="Times New Roman" pitchFamily="18" charset="0"/>
                <a:cs typeface="Times New Roman" pitchFamily="18" charset="0"/>
              </a:rPr>
              <a:t>Stepney</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I’m sure l don’t know,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Says the great bell at Bow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Here comes the candle to light you to bed,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Here comes a chopper to chop off your head.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ranges And Lemons _ Nursery Rhyme _ HooplaKidz (320  kbps).mp3">
            <a:hlinkClick r:id="" action="ppaction://media"/>
          </p:cNvPr>
          <p:cNvPicPr>
            <a:picLocks noRot="1" noChangeAspect="1"/>
          </p:cNvPicPr>
          <p:nvPr>
            <a:audioFile r:link="rId1"/>
          </p:nvPr>
        </p:nvPicPr>
        <p:blipFill>
          <a:blip r:embed="rId3" cstate="print"/>
          <a:stretch>
            <a:fillRect/>
          </a:stretch>
        </p:blipFill>
        <p:spPr>
          <a:xfrm>
            <a:off x="6552828" y="2060848"/>
            <a:ext cx="2530251" cy="2530251"/>
          </a:xfrm>
          <a:prstGeom prst="rect">
            <a:avLst/>
          </a:prstGeom>
        </p:spPr>
      </p:pic>
      <p:pic>
        <p:nvPicPr>
          <p:cNvPr id="8" name="Рисунок 7" descr="0100a5ym-ee35-1200x939.png"/>
          <p:cNvPicPr>
            <a:picLocks noChangeAspect="1"/>
          </p:cNvPicPr>
          <p:nvPr/>
        </p:nvPicPr>
        <p:blipFill>
          <a:blip r:embed="rId4" cstate="print"/>
          <a:stretch>
            <a:fillRect/>
          </a:stretch>
        </p:blipFill>
        <p:spPr>
          <a:xfrm>
            <a:off x="3168452" y="-29373"/>
            <a:ext cx="7694477" cy="6020929"/>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2188" y="2564904"/>
            <a:ext cx="12241530" cy="1470025"/>
          </a:xfrm>
        </p:spPr>
        <p:txBody>
          <a:bodyPr/>
          <a:lstStyle/>
          <a:p>
            <a:r>
              <a:rPr lang="ru-RU" dirty="0" smtClean="0"/>
              <a:t>СПАСИБО ЗА ВНИМАНИЕ !!!!</a:t>
            </a:r>
            <a:endParaRPr lang="ru-RU"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0180" y="260648"/>
            <a:ext cx="12657206" cy="5616624"/>
          </a:xfrm>
        </p:spPr>
        <p:txBody>
          <a:bodyPr>
            <a:normAutofit/>
          </a:bodyPr>
          <a:lstStyle/>
          <a:p>
            <a:pPr algn="l"/>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СЦЕНАРИИ РОЛЕВОЙ ИГРЫ</a:t>
            </a:r>
            <a:br>
              <a:rPr lang="ru-RU"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Saint Valentine’s Day</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1:</a:t>
            </a:r>
            <a:r>
              <a:rPr lang="en-US" sz="2000" dirty="0" smtClean="0">
                <a:solidFill>
                  <a:schemeClr val="tx1"/>
                </a:solidFill>
                <a:latin typeface="Times New Roman" pitchFamily="18" charset="0"/>
                <a:cs typeface="Times New Roman" pitchFamily="18" charset="0"/>
              </a:rPr>
              <a:t> Today is February 14. We all have been awaiting this day eagerly, because it is the day when people tell each other nice things, give presents to their beloved ones, speak and sing about love. Yes, today is Saint Valentine’s Day.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2: </a:t>
            </a:r>
            <a:r>
              <a:rPr lang="en-US" sz="2000" dirty="0" smtClean="0">
                <a:solidFill>
                  <a:schemeClr val="tx1"/>
                </a:solidFill>
                <a:latin typeface="Times New Roman" pitchFamily="18" charset="0"/>
                <a:cs typeface="Times New Roman" pitchFamily="18" charset="0"/>
              </a:rPr>
              <a:t>There are many different stories about the origin of  Saint Valentine’s Day. We know that  Valentine was a priest in Rome a long time ago. He was a very good priest and many people liked him.</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3: </a:t>
            </a:r>
            <a:r>
              <a:rPr lang="en-US" sz="2000" dirty="0" smtClean="0">
                <a:solidFill>
                  <a:schemeClr val="tx1"/>
                </a:solidFill>
                <a:latin typeface="Times New Roman" pitchFamily="18" charset="0"/>
                <a:cs typeface="Times New Roman" pitchFamily="18" charset="0"/>
              </a:rPr>
              <a:t>Roman emperor Claudius did not want young men to get married. He wanted all men to go to war instead. He said no one could get married without his permission.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4: </a:t>
            </a:r>
            <a:r>
              <a:rPr lang="en-US" sz="2000" dirty="0" smtClean="0">
                <a:solidFill>
                  <a:schemeClr val="tx1"/>
                </a:solidFill>
                <a:latin typeface="Times New Roman" pitchFamily="18" charset="0"/>
                <a:cs typeface="Times New Roman" pitchFamily="18" charset="0"/>
              </a:rPr>
              <a:t>But young men and women who were in love wanted to get married. They went to Valentine and he married them in secret. When Claudius found out, he put Valentine into prison. Claudius killed Valentine on February, 14.</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248469"/>
          </a:xfrm>
        </p:spPr>
        <p:txBody>
          <a:bodyPr>
            <a:normAutofit fontScale="90000"/>
          </a:bodyPr>
          <a:lstStyle/>
          <a:p>
            <a:pPr algn="l"/>
            <a:r>
              <a:rPr lang="en-US" sz="2000" i="1" dirty="0" smtClean="0">
                <a:solidFill>
                  <a:schemeClr val="tx1"/>
                </a:solidFill>
                <a:latin typeface="Times New Roman" pitchFamily="18" charset="0"/>
                <a:cs typeface="Times New Roman" pitchFamily="18" charset="0"/>
              </a:rPr>
              <a:t>Student 5: </a:t>
            </a:r>
            <a:r>
              <a:rPr lang="en-US" sz="2000" dirty="0" smtClean="0">
                <a:solidFill>
                  <a:schemeClr val="tx1"/>
                </a:solidFill>
                <a:latin typeface="Times New Roman" pitchFamily="18" charset="0"/>
                <a:cs typeface="Times New Roman" pitchFamily="18" charset="0"/>
              </a:rPr>
              <a:t>Two hundred years later, the church made February 14 a special day to remember Saint Valentine. Valentine became the patron saint of lovers.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6: </a:t>
            </a:r>
            <a:r>
              <a:rPr lang="en-US" sz="2000" dirty="0" smtClean="0">
                <a:solidFill>
                  <a:schemeClr val="tx1"/>
                </a:solidFill>
                <a:latin typeface="Times New Roman" pitchFamily="18" charset="0"/>
                <a:cs typeface="Times New Roman" pitchFamily="18" charset="0"/>
              </a:rPr>
              <a:t>Another story is that February, 14 is the day when birds choose their mates and start building the nest, so people also choose the ones they love on that day.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7: </a:t>
            </a:r>
            <a:r>
              <a:rPr lang="en-US" sz="2000" dirty="0" smtClean="0">
                <a:solidFill>
                  <a:schemeClr val="tx1"/>
                </a:solidFill>
                <a:latin typeface="Times New Roman" pitchFamily="18" charset="0"/>
                <a:cs typeface="Times New Roman" pitchFamily="18" charset="0"/>
              </a:rPr>
              <a:t>Most European countries and the USA celebrate Saint Valentines Day. They have special customs to observe on that day. First of all, it is celebrated in families. This is the time to tell your beloved ones how you love them. Husbands and wives make little presents to each other, they go out for dinner or have a celebration at home.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8: </a:t>
            </a:r>
            <a:r>
              <a:rPr lang="en-US" sz="2000" dirty="0" smtClean="0">
                <a:solidFill>
                  <a:schemeClr val="tx1"/>
                </a:solidFill>
                <a:latin typeface="Times New Roman" pitchFamily="18" charset="0"/>
                <a:cs typeface="Times New Roman" pitchFamily="18" charset="0"/>
              </a:rPr>
              <a:t>It is a good time to show your love to your Mother, Grandmother, little sister, or other relatives and friends. People write postcards to each other. Congratulations can be made in either serious or joyous manner. As for me, l wrote to my Granny today</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l  love your cakes,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l love your stew,</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But most of all l love YOU!!!</a:t>
            </a:r>
            <a:endParaRPr lang="ru-RU" sz="2000" dirty="0">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476672"/>
            <a:ext cx="12945238" cy="4896543"/>
          </a:xfrm>
        </p:spPr>
        <p:txBody>
          <a:bodyPr>
            <a:normAutofit/>
          </a:bodyPr>
          <a:lstStyle/>
          <a:p>
            <a:pPr algn="l"/>
            <a:r>
              <a:rPr lang="en-US" sz="2000" i="1" dirty="0" smtClean="0">
                <a:solidFill>
                  <a:schemeClr val="tx1"/>
                </a:solidFill>
                <a:latin typeface="Times New Roman" pitchFamily="18" charset="0"/>
                <a:cs typeface="Times New Roman" pitchFamily="18" charset="0"/>
              </a:rPr>
              <a:t>Student 9: </a:t>
            </a:r>
            <a:r>
              <a:rPr lang="en-US" sz="2000" dirty="0" smtClean="0">
                <a:solidFill>
                  <a:schemeClr val="tx1"/>
                </a:solidFill>
                <a:latin typeface="Times New Roman" pitchFamily="18" charset="0"/>
                <a:cs typeface="Times New Roman" pitchFamily="18" charset="0"/>
              </a:rPr>
              <a:t>That’s why post and postcards has become a specific symbol of this day. Whoops! There’s a knock on the door. Please, come in. Oh, it’s a postman!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POSTMAN</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l have brought a lot of love letters, and funny postcards. Find most of them seem to be very important. Here, look at this one. It says</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“Postie, postie, don’t delay Please deliver right away”. Let’s see, who gets this one. It is for KATYA.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1: </a:t>
            </a:r>
            <a:r>
              <a:rPr lang="en-US" sz="2000" dirty="0" smtClean="0">
                <a:solidFill>
                  <a:schemeClr val="tx1"/>
                </a:solidFill>
                <a:latin typeface="Times New Roman" pitchFamily="18" charset="0"/>
                <a:cs typeface="Times New Roman" pitchFamily="18" charset="0"/>
              </a:rPr>
              <a:t>Thank you very much.</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You have a dimple in your cheek,</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Many hearts you will seek,</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 dimple on your chin,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Many hearts you will win.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But l don’t know who sent this letter. It is signed</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 Secret Admirer”. What shall l do with it</a:t>
            </a:r>
            <a:r>
              <a:rPr lang="ru-RU" sz="2000" dirty="0" smtClean="0">
                <a:solidFill>
                  <a:schemeClr val="tx1"/>
                </a:solidFill>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0180" y="836712"/>
            <a:ext cx="12241530" cy="4320480"/>
          </a:xfrm>
        </p:spPr>
        <p:txBody>
          <a:bodyPr>
            <a:normAutofit/>
          </a:bodyPr>
          <a:lstStyle/>
          <a:p>
            <a:pPr algn="l"/>
            <a:r>
              <a:rPr lang="en-US" sz="2000" dirty="0" smtClean="0">
                <a:solidFill>
                  <a:schemeClr val="tx1"/>
                </a:solidFill>
                <a:latin typeface="Times New Roman" pitchFamily="18" charset="0"/>
                <a:cs typeface="Times New Roman" pitchFamily="18" charset="0"/>
              </a:rPr>
              <a:t>POSTMAN: That’s a part of Valentine game. You have to guess who is the admirer.</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1: </a:t>
            </a:r>
            <a:r>
              <a:rPr lang="en-US" sz="2000" dirty="0" smtClean="0">
                <a:solidFill>
                  <a:schemeClr val="tx1"/>
                </a:solidFill>
                <a:latin typeface="Times New Roman" pitchFamily="18" charset="0"/>
                <a:cs typeface="Times New Roman" pitchFamily="18" charset="0"/>
              </a:rPr>
              <a:t>Oh, yes, is says, ‘I am quite tall, slim, with dark complexion and hair. I love jokes and fun’. I know, it is </a:t>
            </a:r>
            <a:r>
              <a:rPr lang="en-US" sz="2000" dirty="0" err="1" smtClean="0">
                <a:solidFill>
                  <a:schemeClr val="tx1"/>
                </a:solidFill>
                <a:latin typeface="Times New Roman" pitchFamily="18" charset="0"/>
                <a:cs typeface="Times New Roman" pitchFamily="18" charset="0"/>
              </a:rPr>
              <a:t>Dima</a:t>
            </a:r>
            <a:r>
              <a:rPr lang="en-US" sz="2000" dirty="0" smtClean="0">
                <a:solidFill>
                  <a:schemeClr val="tx1"/>
                </a:solidFill>
                <a:latin typeface="Times New Roman" pitchFamily="18" charset="0"/>
                <a:cs typeface="Times New Roman" pitchFamily="18" charset="0"/>
              </a:rPr>
              <a:t>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2:  </a:t>
            </a:r>
            <a:r>
              <a:rPr lang="en-US" sz="2000" dirty="0" smtClean="0">
                <a:solidFill>
                  <a:schemeClr val="tx1"/>
                </a:solidFill>
                <a:latin typeface="Times New Roman" pitchFamily="18" charset="0"/>
                <a:cs typeface="Times New Roman" pitchFamily="18" charset="0"/>
              </a:rPr>
              <a:t>Yes, you are right. And I have got a postcard saying:</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‘Good morrow to </a:t>
            </a:r>
            <a:r>
              <a:rPr lang="en-US" sz="2000" dirty="0" err="1" smtClean="0">
                <a:solidFill>
                  <a:schemeClr val="tx1"/>
                </a:solidFill>
                <a:latin typeface="Times New Roman" pitchFamily="18" charset="0"/>
                <a:cs typeface="Times New Roman" pitchFamily="18" charset="0"/>
              </a:rPr>
              <a:t>you,Valentine</a:t>
            </a:r>
            <a:r>
              <a:rPr lang="en-US" sz="2000" dirty="0" smtClean="0">
                <a:solidFill>
                  <a:schemeClr val="tx1"/>
                </a:solidFill>
                <a:latin typeface="Times New Roman" pitchFamily="18" charset="0"/>
                <a:cs typeface="Times New Roman" pitchFamily="18" charset="0"/>
              </a:rPr>
              <a: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Curl your locks as l do mine,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Two before and three behind.</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Good </a:t>
            </a:r>
            <a:r>
              <a:rPr lang="en-US" sz="2000" dirty="0" err="1" smtClean="0">
                <a:solidFill>
                  <a:schemeClr val="tx1"/>
                </a:solidFill>
                <a:latin typeface="Times New Roman" pitchFamily="18" charset="0"/>
                <a:cs typeface="Times New Roman" pitchFamily="18" charset="0"/>
              </a:rPr>
              <a:t>morrow,Valentine</a:t>
            </a:r>
            <a:r>
              <a:rPr lang="en-US" sz="2000" dirty="0" smtClean="0">
                <a:solidFill>
                  <a:schemeClr val="tx1"/>
                </a:solidFill>
                <a:latin typeface="Times New Roman" pitchFamily="18" charset="0"/>
                <a:cs typeface="Times New Roman" pitchFamily="18" charset="0"/>
              </a:rPr>
              <a: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I guess, my admirer has curly hair. Oh, yes, it says “l am not tall, slender, fair, with nice rosy cheeks and pretty curls.” It must be Lena.</a:t>
            </a:r>
            <a:br>
              <a:rPr lang="en-US"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392485"/>
          </a:xfrm>
        </p:spPr>
        <p:txBody>
          <a:bodyPr>
            <a:normAutofit/>
          </a:bodyPr>
          <a:lstStyle/>
          <a:p>
            <a:pPr algn="l"/>
            <a:r>
              <a:rPr lang="en-US" sz="2000" i="1" dirty="0" smtClean="0">
                <a:solidFill>
                  <a:schemeClr val="tx1"/>
                </a:solidFill>
                <a:latin typeface="Times New Roman" pitchFamily="18" charset="0"/>
                <a:cs typeface="Times New Roman" pitchFamily="18" charset="0"/>
              </a:rPr>
              <a:t>Student 3: </a:t>
            </a:r>
            <a:r>
              <a:rPr lang="en-US" sz="2000" dirty="0" smtClean="0">
                <a:solidFill>
                  <a:schemeClr val="tx1"/>
                </a:solidFill>
                <a:latin typeface="Times New Roman" pitchFamily="18" charset="0"/>
                <a:cs typeface="Times New Roman" pitchFamily="18" charset="0"/>
              </a:rPr>
              <a:t>And I’ve got a card saying:</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love me, love me true,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Send me a ribbon, and let it be blue;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hate me, let it be seen,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Send me a ribbon, a ribbon of green.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And my Secret Admirer has light brown hair and fair complexion. He enjoys music and is good  at theatrical performances. I guess it must one </a:t>
            </a:r>
            <a:r>
              <a:rPr lang="en-US" sz="2000" dirty="0" err="1" smtClean="0">
                <a:solidFill>
                  <a:schemeClr val="tx1"/>
                </a:solidFill>
                <a:latin typeface="Times New Roman" pitchFamily="18" charset="0"/>
                <a:cs typeface="Times New Roman" pitchFamily="18" charset="0"/>
              </a:rPr>
              <a:t>Misha</a:t>
            </a:r>
            <a:r>
              <a:rPr lang="en-US" sz="2000" dirty="0" smtClean="0">
                <a:solidFill>
                  <a:schemeClr val="tx1"/>
                </a:solidFill>
                <a:latin typeface="Times New Roman" pitchFamily="18" charset="0"/>
                <a:cs typeface="Times New Roman" pitchFamily="18" charset="0"/>
              </a:rPr>
              <a: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 Student 4: </a:t>
            </a:r>
            <a:r>
              <a:rPr lang="en-US" sz="2000" dirty="0" smtClean="0">
                <a:solidFill>
                  <a:schemeClr val="tx1"/>
                </a:solidFill>
                <a:latin typeface="Times New Roman" pitchFamily="18" charset="0"/>
                <a:cs typeface="Times New Roman" pitchFamily="18" charset="0"/>
              </a:rPr>
              <a:t>And mine says,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love me, pop and fly,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If you hate me, lay and die”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find the admirer is a “thunderous person” with curly dark hair, pretty little nose and rosy checks. She is very fond of literature and arts. I think it is Jane.</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241530" cy="4104453"/>
          </a:xfrm>
        </p:spPr>
        <p:txBody>
          <a:bodyPr>
            <a:normAutofit/>
          </a:bodyPr>
          <a:lstStyle/>
          <a:p>
            <a:pPr algn="l"/>
            <a:r>
              <a:rPr lang="en-US" sz="2000" i="1" dirty="0" smtClean="0">
                <a:solidFill>
                  <a:schemeClr val="tx1"/>
                </a:solidFill>
                <a:latin typeface="Times New Roman" pitchFamily="18" charset="0"/>
                <a:cs typeface="Times New Roman" pitchFamily="18" charset="0"/>
              </a:rPr>
              <a:t>Student 5: </a:t>
            </a:r>
            <a:r>
              <a:rPr lang="en-US" sz="2000" dirty="0" smtClean="0">
                <a:solidFill>
                  <a:schemeClr val="tx1"/>
                </a:solidFill>
                <a:latin typeface="Times New Roman" pitchFamily="18" charset="0"/>
                <a:cs typeface="Times New Roman" pitchFamily="18" charset="0"/>
              </a:rPr>
              <a:t>My postcard  reads: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“O, good St. Faith, be kind tonight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And bring to me my heart’s delight.”</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1: </a:t>
            </a:r>
            <a:r>
              <a:rPr lang="en-US" sz="2000" dirty="0" smtClean="0">
                <a:solidFill>
                  <a:schemeClr val="tx1"/>
                </a:solidFill>
                <a:latin typeface="Times New Roman" pitchFamily="18" charset="0"/>
                <a:cs typeface="Times New Roman" pitchFamily="18" charset="0"/>
              </a:rPr>
              <a:t>Do you know what story is in the centre of the festival of  lovers</a:t>
            </a:r>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Sure, it is the story of  Cupid, the little god of  love. Now we are going to tell it to you.</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2: </a:t>
            </a:r>
            <a:r>
              <a:rPr lang="en-US" sz="2000" dirty="0" smtClean="0">
                <a:solidFill>
                  <a:schemeClr val="tx1"/>
                </a:solidFill>
                <a:latin typeface="Times New Roman" pitchFamily="18" charset="0"/>
                <a:cs typeface="Times New Roman" pitchFamily="18" charset="0"/>
              </a:rPr>
              <a:t>Cupid is the god of  love. He is a small baby with magic arrows. His mother, the goddess of love gave them to Cupid and he plays with them, just like every baby would play with his toys.</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3: </a:t>
            </a:r>
            <a:r>
              <a:rPr lang="en-US" sz="2000" dirty="0" smtClean="0">
                <a:solidFill>
                  <a:schemeClr val="tx1"/>
                </a:solidFill>
                <a:latin typeface="Times New Roman" pitchFamily="18" charset="0"/>
                <a:cs typeface="Times New Roman" pitchFamily="18" charset="0"/>
              </a:rPr>
              <a:t>Cupid likes to make people fall in love. But he is only a baby, so he is not very smart and does not know how to choose right people.</a:t>
            </a:r>
            <a:br>
              <a:rPr lang="en-US"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6382" y="836715"/>
            <a:ext cx="12513190" cy="4608509"/>
          </a:xfrm>
        </p:spPr>
        <p:txBody>
          <a:bodyPr>
            <a:normAutofit/>
          </a:bodyPr>
          <a:lstStyle/>
          <a:p>
            <a:pPr algn="l"/>
            <a:r>
              <a:rPr lang="en-US" sz="2000" i="1" dirty="0" smtClean="0">
                <a:solidFill>
                  <a:schemeClr val="tx1"/>
                </a:solidFill>
                <a:latin typeface="Times New Roman" pitchFamily="18" charset="0"/>
                <a:cs typeface="Times New Roman" pitchFamily="18" charset="0"/>
              </a:rPr>
              <a:t>Student 4: </a:t>
            </a:r>
            <a:r>
              <a:rPr lang="en-US" sz="2000" dirty="0" smtClean="0">
                <a:solidFill>
                  <a:schemeClr val="tx1"/>
                </a:solidFill>
                <a:latin typeface="Times New Roman" pitchFamily="18" charset="0"/>
                <a:cs typeface="Times New Roman" pitchFamily="18" charset="0"/>
              </a:rPr>
              <a:t>You see, Cupid shoots his magic arrow into someone’s heart. Then that person falls in love with the next person he or she sees.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5: </a:t>
            </a:r>
            <a:r>
              <a:rPr lang="en-US" sz="2000" dirty="0" smtClean="0">
                <a:solidFill>
                  <a:schemeClr val="tx1"/>
                </a:solidFill>
                <a:latin typeface="Times New Roman" pitchFamily="18" charset="0"/>
                <a:cs typeface="Times New Roman" pitchFamily="18" charset="0"/>
              </a:rPr>
              <a:t>But Cupid often forgets to shoot a magic arrow into the other person’s heart. Then, sometimes the other person does not love the first person.</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6: </a:t>
            </a:r>
            <a:r>
              <a:rPr lang="en-US" sz="2000" dirty="0" smtClean="0">
                <a:solidFill>
                  <a:schemeClr val="tx1"/>
                </a:solidFill>
                <a:latin typeface="Times New Roman" pitchFamily="18" charset="0"/>
                <a:cs typeface="Times New Roman" pitchFamily="18" charset="0"/>
              </a:rPr>
              <a:t>Cupid makes a lot of trouble this way. That’s why people from the old days have been trying to remind Cupid to shoot his arrows the right way. And the best way for that is poetry and songs of love. In many countries people invented special rhymes which they call charms and spells of love.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i="1" dirty="0" smtClean="0">
                <a:solidFill>
                  <a:schemeClr val="tx1"/>
                </a:solidFill>
                <a:latin typeface="Times New Roman" pitchFamily="18" charset="0"/>
                <a:cs typeface="Times New Roman" pitchFamily="18" charset="0"/>
              </a:rPr>
              <a:t>Student 7: </a:t>
            </a:r>
            <a:r>
              <a:rPr lang="en-US" sz="2000" dirty="0" smtClean="0">
                <a:solidFill>
                  <a:schemeClr val="tx1"/>
                </a:solidFill>
                <a:latin typeface="Times New Roman" pitchFamily="18" charset="0"/>
                <a:cs typeface="Times New Roman" pitchFamily="18" charset="0"/>
              </a:rPr>
              <a:t>In Russian they say such rhymes on the day of the Yule when young girls are trying to foresee their husband-to-be. In English speaking countries there are also special rhymes which are said to attract love and guess the future mate.</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59172b67cf1d48f1db861e8821c3907ed6d6bd"/>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309</Words>
  <Application>Microsoft Office PowerPoint</Application>
  <PresentationFormat>Произвольный</PresentationFormat>
  <Paragraphs>39</Paragraphs>
  <Slides>24</Slides>
  <Notes>1</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Times New Roman</vt:lpstr>
      <vt:lpstr>Тема Office</vt:lpstr>
      <vt:lpstr>Празднуем SAINT VALENTINE’S DAY</vt:lpstr>
      <vt:lpstr>Конкурс открыток:  Конкурс проводится в двух ключах – юмористическом и серьезном. Учащиеся заранее писали открытки с забавными и серьезными посланиями и подписью ‘Secret admirer’. Вместе с подписью давали описание своей внешности и упоминали какую-нибудь характерную черту. Почтальон выдавал открытки адресатам, и те должны были угадать, от кого получи ли открытку. </vt:lpstr>
      <vt:lpstr>         СЦЕНАРИИ РОЛЕВОЙ ИГРЫ      Saint Valentine’s Day  Student 1: Today is February 14. We all have been awaiting this day eagerly, because it is the day when people tell each other nice things, give presents to their beloved ones, speak and sing about love. Yes, today is Saint Valentine’s Day.  Student 2: There are many different stories about the origin of  Saint Valentine’s Day. We know that  Valentine was a priest in Rome a long time ago. He was a very good priest and many people liked him.  Student 3: Roman emperor Claudius did not want young men to get married. He wanted all men to go to war instead. He said no one could get married without his permission.  Student 4: But young men and women who were in love wanted to get married. They went to Valentine and he married them in secret. When Claudius found out, he put Valentine into prison. Claudius killed Valentine on February, 14.  </vt:lpstr>
      <vt:lpstr>Student 5: Two hundred years later, the church made February 14 a special day to remember Saint Valentine. Valentine became the patron saint of lovers.   Student 6: Another story is that February, 14 is the day when birds choose their mates and start building the nest, so people also choose the ones they love on that day.  Student 7: Most European countries and the USA celebrate Saint Valentines Day. They have special customs to observe on that day. First of all, it is celebrated in families. This is the time to tell your beloved ones how you love them. Husbands and wives make little presents to each other, they go out for dinner or have a celebration at home.  Student 8: It is a good time to show your love to your Mother, Grandmother, little sister, or other relatives and friends. People write postcards to each other. Congratulations can be made in either serious or joyous manner. As for me, l wrote to my Granny today:      l  love your cakes,       l love your stew,      But most of all l love YOU!!!</vt:lpstr>
      <vt:lpstr>Student 9: That’s why post and postcards has become a specific symbol of this day. Whoops! There’s a knock on the door. Please, come in. Oh, it’s a postman!  POSTMAN: l have brought a lot of love letters, and funny postcards. Find most of them seem to be very important. Here, look at this one. It says: “Postie, postie, don’t delay Please deliver right away”. Let’s see, who gets this one. It is for KATYA.   Student 1: Thank you very much.      You have a dimple in your cheek,      Many hearts you will seek,      A dimple on your chin,      Many hearts you will win. But l don’t know who sent this letter. It is signed: “A Secret Admirer”. What shall l do with it?</vt:lpstr>
      <vt:lpstr>POSTMAN: That’s a part of Valentine game. You have to guess who is the admirer.  Student 1: Oh, yes, is says, ‘I am quite tall, slim, with dark complexion and hair. I love jokes and fun’. I know, it is Dima .  Student 2:  Yes, you are right. And I have got a postcard saying:     ‘Good morrow to you,Valentine.         Curl your locks as l do mine,        Two before and three behind.           Good morrow,Valentine’ I guess, my admirer has curly hair. Oh, yes, it says “l am not tall, slender, fair, with nice rosy cheeks and pretty curls.” It must be Lena. </vt:lpstr>
      <vt:lpstr>Student 3: And I’ve got a card saying:    If you love me, love me true,               Send me a ribbon, and let it be blue;    If you hate me, let it be seen,              Send me a ribbon, a ribbon of green. And my Secret Admirer has light brown hair and fair complexion. He enjoys music and is good  at theatrical performances. I guess it must one Misha.   Student 4: And mine says,    “If you love me, pop and fly,     If you hate me, lay and die” find the admirer is a “thunderous person” with curly dark hair, pretty little nose and rosy checks. She is very fond of literature and arts. I think it is Jane.</vt:lpstr>
      <vt:lpstr>Student 5: My postcard  reads:   “O, good St. Faith, be kind tonight     And bring to me my heart’s delight.”  Student 1: Do you know what story is in the centre of the festival of  lovers? Sure, it is the story of  Cupid, the little god of  love. Now we are going to tell it to you.  Student 2: Cupid is the god of  love. He is a small baby with magic arrows. His mother, the goddess of love gave them to Cupid and he plays with them, just like every baby would play with his toys.  Student 3: Cupid likes to make people fall in love. But he is only a baby, so he is not very smart and does not know how to choose right people. </vt:lpstr>
      <vt:lpstr>Student 4: You see, Cupid shoots his magic arrow into someone’s heart. Then that person falls in love with the next person he or she sees.   Student 5: But Cupid often forgets to shoot a magic arrow into the other person’s heart. Then, sometimes the other person does not love the first person.  Student 6: Cupid makes a lot of trouble this way. That’s why people from the old days have been trying to remind Cupid to shoot his arrows the right way. And the best way for that is poetry and songs of love. In many countries people invented special rhymes which they call charms and spells of love.  Student 7: In Russian they say such rhymes on the day of the Yule when young girls are trying to foresee their husband-to-be. In English speaking countries there are also special rhymes which are said to attract love and guess the future mate.</vt:lpstr>
      <vt:lpstr>Student 8:     The Moon shines bright,      The Stars give a light,      And you may kiss      A pretty girl      At 10 o’clock at night.  Student 9:   Mirror, mirror, tell me,     Am l pretty or plain?     Or am l downright ugly.     And ugly to remain?     Shall l marry a gentleman?     Shall l marry a clown?     Or shall l marry old Knives-and-Scissors     Shouting through the town?     </vt:lpstr>
      <vt:lpstr>Student 10:    Lady-bird, Lady-bird, fly from my hand.      Tell me where my true love stands      Uphill or downhill, or by the sea sand,      Lady-bird, Lady-bird, fly from my hand.      Fly Lady-bird, fly!      North, South, East or West,      Fly to the pretty girl      That l love best.</vt:lpstr>
      <vt:lpstr>Student 1:   If you find a hairpin,     Stick It in your shoe.     The next boy you talk with     Is sure to marry you.  Student 3:  If you stub your toe,    You’ll see your beau     Kiss your thumb,    He is sure to come.  Student 4:  Those dressed in blue   Have lovers true;   In green and white   Forsaken quite.  </vt:lpstr>
      <vt:lpstr>Student 5:    Green’s forsaken;      Yellow’s forsworn;      Blue’s the color      That shall be worn.  Student 6:  Blue is true, yellow is Jealous,    Green’s forsaken, red’s brazen,    White is love, and black is death.</vt:lpstr>
      <vt:lpstr>Student 7:    If your love for me is true,     Send me quick a bow of blue.     If you ever of me think,     Send me quick a bow of pink.     If you have another fellow,     Let me have a bow of yellow.     If your love for roe is dead,     I’ll know it if your bow</vt:lpstr>
      <vt:lpstr>Student 8:   If a woman’s eyes are grey.     Listen to what she’s got to say.     If a woman’s eyes are black,     Give her room and clear the track.     If a woman’s eyes are brown,     Never let your own fall down.     If a woman’s eyes are green,     Whip her with a switch that’s keen.     If a woman’s eyes are blue,     Take her, she’s the one for you.</vt:lpstr>
      <vt:lpstr>Student 1: And this rhyme is called     VALENTINE’S SONG                     I’ve a glove in my hand,      Hittite Hot!     Another in my other hand,     Hotter than that!     So l saw beaux, and so they come up     Some in a mug, some in a cup,     I sent a letter to my love,     I lost it, l lost it     I found it, I found it!     It burns, it scalds!    </vt:lpstr>
      <vt:lpstr>Student 3:    One I love, two I love,     Three I love, I say.     Four I love with all my heart.     Five I cast away;     Six he loves, seven he loves, eight both love.     Nine he comes, ten he tarries,     Eleven he courts, twelve he marries. Let us perform the LOVER’S CALENDAR  Student 1:    The First month of the year is January.     Married when the year is new,     He’ll be loving, kind and true.    </vt:lpstr>
      <vt:lpstr>Student 2:   February brings the rain,     Thaws the frozen lake again.     When February birds do mate,     You wed not dread your fate.  Student 3:  March brings freezes, loud and shrill,    To stir the dancing daffodil,    If you wed when March winds blow,    Joy and sorrow you’ll both know.    If you marry in Lent, you will live to repent.  </vt:lpstr>
      <vt:lpstr>Student 4:    Marry in April when you can,      Joy for maiden and for man.      April brings the primrose sweet,      Scatters daisies at our feet.  Student 5:  May brings flocks of pretty lambs    Skipping by their fleecy dams    Marry in the month of May,    And you’ll surely rue the day.  Student 6: June brings tulips, lilies, roses,   Fills the children’s hands with posies.   Marry when June roses grow,   Over land and sea you’ll go.</vt:lpstr>
      <vt:lpstr>Student 7:    Hot July brings coaling showers,     Apricots and gillyflowers.     Those who in July are wed,     Must labour for their daily bread.  Student 8:      August brings the sheaves of corn,       Then the harvest home is borne.       Whoever wed in August be,       Many a change is sure to see.   Student 9:    Warm September brings us fruit;     Sportsmen then begin to shoot.     Marry in September’s shine,     Your living will be rich and fine.</vt:lpstr>
      <vt:lpstr>Student 10:   Fresh October brings the pheasant,    Then no gather nuts is pleasant.    If in October you do marry,    Love will come, but riches tarry.   Student 1:    Dull November brings the blast;     Then the leaves are whirling fast.     If you wed in bleak November,     Only Joys will come, remember.   Student 2:     Chill December bring the sleet,      Blazing fire, and Christmas treat.      When December snows fall fast,      Marry, and true love will last.</vt:lpstr>
      <vt:lpstr>                                                                      Teacher:  Now it’s time for the games.  All Students:                 Oranges and lemons,             Say the bells of St. Clement’s               You owe me five farthings,              Say the bells of St. Martin’s                When will you pay me?             Say the bells of Old Bailey                    When l grow rich,             Say the bells of Shored itch                    When will that be?             Say the bells of Stepney                I’m sure l don’t know,             Says the great bell at Bow     Here comes the candle to light you to bed,     Here comes a chopper to chop off your head. </vt:lpstr>
      <vt:lpstr>Презентация PowerPoint</vt:lpstr>
      <vt:lpstr>СПАСИБО ЗА ВНИМАНИЕ !!!!</vt:lpstr>
    </vt:vector>
  </TitlesOfParts>
  <Company>http://presentation-creation.ru/powerpoint-templates.html</Company>
  <LinksUpToDate>false</LinksUpToDate>
  <SharedDoc>false</SharedDoc>
  <HyperlinkBase>http://presentation-creation.ru/powerpoint-templates.html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святого Валентина</dc:title>
  <dc:creator>obstinate</dc:creator>
  <cp:lastModifiedBy>Tatyana</cp:lastModifiedBy>
  <cp:revision>65</cp:revision>
  <dcterms:created xsi:type="dcterms:W3CDTF">2017-08-06T14:00:54Z</dcterms:created>
  <dcterms:modified xsi:type="dcterms:W3CDTF">2021-02-16T08:01:30Z</dcterms:modified>
</cp:coreProperties>
</file>